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sldIdLst>
    <p:sldId id="978" r:id="rId4"/>
    <p:sldId id="979" r:id="rId5"/>
    <p:sldId id="981" r:id="rId6"/>
    <p:sldId id="980" r:id="rId7"/>
    <p:sldId id="999" r:id="rId8"/>
    <p:sldId id="1011" r:id="rId9"/>
    <p:sldId id="982" r:id="rId10"/>
    <p:sldId id="986" r:id="rId11"/>
    <p:sldId id="987" r:id="rId12"/>
    <p:sldId id="1012" r:id="rId13"/>
    <p:sldId id="1024" r:id="rId14"/>
    <p:sldId id="1027" r:id="rId15"/>
    <p:sldId id="1025" r:id="rId16"/>
    <p:sldId id="1028" r:id="rId17"/>
    <p:sldId id="1029" r:id="rId18"/>
    <p:sldId id="1035" r:id="rId19"/>
    <p:sldId id="983" r:id="rId20"/>
    <p:sldId id="989" r:id="rId21"/>
    <p:sldId id="984" r:id="rId22"/>
    <p:sldId id="991" r:id="rId23"/>
    <p:sldId id="993" r:id="rId24"/>
  </p:sldIdLst>
  <p:sldSz cx="12192000" cy="6858000"/>
  <p:notesSz cx="6858000" cy="9144000"/>
  <p:embeddedFontLst>
    <p:embeddedFont>
      <p:font typeface="等线" panose="02010600030101010101" charset="-122"/>
      <p:regular r:id="rId28"/>
    </p:embeddedFont>
    <p:embeddedFont>
      <p:font typeface="楷体" panose="02010609060101010101" charset="-122"/>
      <p:regular r:id="rId29"/>
    </p:embeddedFont>
    <p:embeddedFont>
      <p:font typeface="等线 Light" panose="02010600030101010101" charset="-122"/>
      <p:regular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5E"/>
    <a:srgbClr val="D9950D"/>
    <a:srgbClr val="F5C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788" y="40"/>
      </p:cViewPr>
      <p:guideLst>
        <p:guide orient="horz" pos="2180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15BF-78AE-47FD-9F4B-FA9BE02350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285C0-491D-4C21-BF6B-E40BE1782F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 rot="5400000">
            <a:off x="2996226" y="-2996225"/>
            <a:ext cx="6199546" cy="12191999"/>
          </a:xfrm>
          <a:custGeom>
            <a:avLst/>
            <a:gdLst>
              <a:gd name="connsiteX0" fmla="*/ 0 w 6199546"/>
              <a:gd name="connsiteY0" fmla="*/ 12191999 h 12191999"/>
              <a:gd name="connsiteX1" fmla="*/ 0 w 6199546"/>
              <a:gd name="connsiteY1" fmla="*/ 0 h 12191999"/>
              <a:gd name="connsiteX2" fmla="*/ 2900886 w 6199546"/>
              <a:gd name="connsiteY2" fmla="*/ 0 h 12191999"/>
              <a:gd name="connsiteX3" fmla="*/ 6199546 w 6199546"/>
              <a:gd name="connsiteY3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9546" h="12191999">
                <a:moveTo>
                  <a:pt x="0" y="12191999"/>
                </a:moveTo>
                <a:lnTo>
                  <a:pt x="0" y="0"/>
                </a:lnTo>
                <a:lnTo>
                  <a:pt x="2900886" y="0"/>
                </a:lnTo>
                <a:lnTo>
                  <a:pt x="6199546" y="12191999"/>
                </a:lnTo>
                <a:close/>
              </a:path>
            </a:pathLst>
          </a:custGeom>
          <a:solidFill>
            <a:srgbClr val="F6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18318" y="2094168"/>
            <a:ext cx="87528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5C059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基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5C059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于路径规划的智能盲人导航车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96385" y="3141345"/>
            <a:ext cx="3996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sym typeface="+mn-ea"/>
              </a:rPr>
              <a:t>电子设计实验展示</a:t>
            </a:r>
            <a:endParaRPr lang="zh-CN" altLang="en-US" sz="3200" b="1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sym typeface="+mn-ea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474210" y="4396740"/>
            <a:ext cx="3244215" cy="407670"/>
          </a:xfrm>
          <a:prstGeom prst="roundRect">
            <a:avLst>
              <a:gd name="adj" fmla="val 50000"/>
            </a:avLst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曹展翔 徐昕翃 明陈林 付欣旺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66479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85361" y="28832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迷宫骨架处理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Maze skeleton processing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1"/>
          <p:cNvSpPr txBox="1"/>
          <p:nvPr/>
        </p:nvSpPr>
        <p:spPr>
          <a:xfrm>
            <a:off x="2039620" y="1203325"/>
            <a:ext cx="8114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对制作好的迷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宫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拍摄照片后，用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halcon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进行图像的预处理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02E3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38350" y="1571625"/>
            <a:ext cx="8114665" cy="76200"/>
          </a:xfrm>
          <a:prstGeom prst="rect">
            <a:avLst/>
          </a:prstGeom>
          <a:solidFill>
            <a:srgbClr val="30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303145" y="5801995"/>
            <a:ext cx="7849870" cy="397510"/>
          </a:xfrm>
          <a:prstGeom prst="roundRect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37" name="文本框1"/>
          <p:cNvSpPr txBox="1"/>
          <p:nvPr/>
        </p:nvSpPr>
        <p:spPr>
          <a:xfrm>
            <a:off x="2425700" y="5831840"/>
            <a:ext cx="77273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图像预处理完成了对于迷宫路径的提取，然后在此基础上实现小车行进的路径规划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39" name="图片 38" descr="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0" y="1759585"/>
            <a:ext cx="2746375" cy="1910715"/>
          </a:xfrm>
          <a:prstGeom prst="rect">
            <a:avLst/>
          </a:prstGeom>
        </p:spPr>
      </p:pic>
      <p:pic>
        <p:nvPicPr>
          <p:cNvPr id="41" name="图片 40" descr="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275" y="1762125"/>
            <a:ext cx="2745740" cy="191135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95" y="3747770"/>
            <a:ext cx="2720975" cy="1904365"/>
          </a:xfrm>
          <a:prstGeom prst="rect">
            <a:avLst/>
          </a:prstGeom>
        </p:spPr>
      </p:pic>
      <p:sp>
        <p:nvSpPr>
          <p:cNvPr id="43" name="下箭头 42"/>
          <p:cNvSpPr/>
          <p:nvPr/>
        </p:nvSpPr>
        <p:spPr>
          <a:xfrm rot="18840000">
            <a:off x="4068445" y="3576955"/>
            <a:ext cx="259080" cy="1244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 rot="13260000">
            <a:off x="7832725" y="3602355"/>
            <a:ext cx="259080" cy="1244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66479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1" y="28832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路径规划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oute planning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1"/>
          <p:cNvSpPr txBox="1"/>
          <p:nvPr/>
        </p:nvSpPr>
        <p:spPr>
          <a:xfrm>
            <a:off x="2039620" y="1203325"/>
            <a:ext cx="8114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对预处理好的图像，用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python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进行路径规划：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02E3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38350" y="1571625"/>
            <a:ext cx="8114665" cy="76200"/>
          </a:xfrm>
          <a:prstGeom prst="rect">
            <a:avLst/>
          </a:prstGeom>
          <a:solidFill>
            <a:srgbClr val="30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907540" y="2313305"/>
            <a:ext cx="3373755" cy="2559050"/>
          </a:xfrm>
          <a:prstGeom prst="roundRect">
            <a:avLst>
              <a:gd name="adj" fmla="val 7196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0" name="文本框1"/>
          <p:cNvSpPr txBox="1"/>
          <p:nvPr/>
        </p:nvSpPr>
        <p:spPr>
          <a:xfrm>
            <a:off x="2011045" y="2562860"/>
            <a:ext cx="316674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使用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广度优先搜索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的方法，从起点开始四方向搜索，通过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像素判断小车是否碰到障碍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，将没有障碍位置的可行路径进行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标记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，同时记录到达该点的前一个点的坐标。如果判断小车行驶到终点则退出搜索，然后通过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回溯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得到从起点至终点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的最短路径。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23" name="图片 22" descr="chan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9900" y="2091055"/>
            <a:ext cx="4005580" cy="3005455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>
            <a:off x="5516245" y="3451225"/>
            <a:ext cx="1574165" cy="285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907405" y="3082925"/>
            <a:ext cx="792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结果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282190" y="5469890"/>
            <a:ext cx="8042275" cy="950595"/>
          </a:xfrm>
          <a:prstGeom prst="roundRect">
            <a:avLst>
              <a:gd name="adj" fmla="val 14963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2" name="文本框1"/>
          <p:cNvSpPr txBox="1"/>
          <p:nvPr/>
        </p:nvSpPr>
        <p:spPr>
          <a:xfrm>
            <a:off x="2440305" y="5537835"/>
            <a:ext cx="7727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路径规划完成后，即可根据测量得到的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像素与实际距离的比例尺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以及测量得到的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轮子的周长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，将图中的像素长度换算成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实际轮子旋转的圈数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（以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0.1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圈为单位），进而输出完整的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指令信息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66479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713481" y="288328"/>
            <a:ext cx="47650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蓝牙通信模块 陀螺仪模块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HC-05 and JY-61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1"/>
          <p:cNvSpPr txBox="1"/>
          <p:nvPr/>
        </p:nvSpPr>
        <p:spPr>
          <a:xfrm>
            <a:off x="2039620" y="1203325"/>
            <a:ext cx="811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为实现蓝牙通信以及小车的位姿获取，我们使用了两个模块：蓝牙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HC-05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以及陀螺仪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JY-61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,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两者均是使用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UART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通信协议进行通信的。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02E3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38350" y="1848485"/>
            <a:ext cx="8114665" cy="76200"/>
          </a:xfrm>
          <a:prstGeom prst="rect">
            <a:avLst/>
          </a:prstGeom>
          <a:solidFill>
            <a:srgbClr val="30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3" name="图片 12" descr="3060defa81edc0d5d5d99ad3caff8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2141220"/>
            <a:ext cx="1661795" cy="348996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6227445" y="2402840"/>
            <a:ext cx="3926205" cy="2863850"/>
          </a:xfrm>
          <a:prstGeom prst="roundRect">
            <a:avLst>
              <a:gd name="adj" fmla="val 7059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5" name="文本框1"/>
          <p:cNvSpPr txBox="1"/>
          <p:nvPr/>
        </p:nvSpPr>
        <p:spPr>
          <a:xfrm>
            <a:off x="6320155" y="2557780"/>
            <a:ext cx="37401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起初我们很快就调好了蓝牙模块的通信，可以使用手机上的蓝牙串口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APP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对小车实现简单的粗略的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控制；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对于陀螺仪模块，我们起初尝试用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GY-521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，但其只支持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I2C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协议通信，在查询了一天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I2C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协议并尝试编写程序后，我们找到了精度更高、支持更简单的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UART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协议的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JY-61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模块，于是我们转而使用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JY-61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模块，并顺利地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解码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信息，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获取了小车的位姿信息。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89785" y="5631180"/>
            <a:ext cx="2092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手机端蓝牙串口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APP</a:t>
            </a:r>
            <a:endParaRPr lang="en-US" altLang="zh-CN" sz="1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5" y="2900680"/>
            <a:ext cx="1971040" cy="19710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050665" y="5631180"/>
            <a:ext cx="2092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JY61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模块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66479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946651" y="288328"/>
            <a:ext cx="22987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PC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控制程序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PC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control program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1"/>
          <p:cNvSpPr txBox="1"/>
          <p:nvPr/>
        </p:nvSpPr>
        <p:spPr>
          <a:xfrm>
            <a:off x="2039620" y="1203325"/>
            <a:ext cx="811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我们拟通过蓝牙实现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PC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端和小车端的通信，于是我们用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python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设计了电脑端的控制程序：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02E3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38350" y="1848485"/>
            <a:ext cx="8114665" cy="76200"/>
          </a:xfrm>
          <a:prstGeom prst="rect">
            <a:avLst/>
          </a:prstGeom>
          <a:solidFill>
            <a:srgbClr val="30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4370" y="2163445"/>
            <a:ext cx="4224655" cy="286448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6420485" y="2163445"/>
            <a:ext cx="3926205" cy="2863850"/>
          </a:xfrm>
          <a:prstGeom prst="roundRect">
            <a:avLst>
              <a:gd name="adj" fmla="val 7059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1" name="文本框1"/>
          <p:cNvSpPr txBox="1"/>
          <p:nvPr/>
        </p:nvSpPr>
        <p:spPr>
          <a:xfrm>
            <a:off x="6513830" y="2319020"/>
            <a:ext cx="374015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使用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Serial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库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作为蓝牙串口通信的基础；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给收、发信息各开一个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线程，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以实现可同时收发信息的功能；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利用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PyQt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绘制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UI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界面；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该控制程序能够发送设定好的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简洁指令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（前进后退左转右转停止），也可发送设定好的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复杂指令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(&lt;Angle&gt;+ &lt;Speed&gt;+&lt;Distance&gt;)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可以获取小车发送的位姿以及状态；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可以一键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导入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编辑好的指令信息。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282190" y="5469890"/>
            <a:ext cx="8042275" cy="950595"/>
          </a:xfrm>
          <a:prstGeom prst="roundRect">
            <a:avLst>
              <a:gd name="adj" fmla="val 14963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4" name="文本框1"/>
          <p:cNvSpPr txBox="1"/>
          <p:nvPr/>
        </p:nvSpPr>
        <p:spPr>
          <a:xfrm>
            <a:off x="2439670" y="5530215"/>
            <a:ext cx="7727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通过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PC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端的控制程序，可以给小车发送特定的指令，也可导入规划好的路径指令，以控制小车的行进方向、速度和距离；同时可以接受小车传来的位姿信息以及状态信息，方便进行调试、检查。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66479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85361" y="28832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红外避障模块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Infrared obstacle avoidance module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1"/>
          <p:cNvSpPr txBox="1"/>
          <p:nvPr/>
        </p:nvSpPr>
        <p:spPr>
          <a:xfrm>
            <a:off x="2039620" y="1203325"/>
            <a:ext cx="811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为实现小车检测到前方障碍的功能，我们添加了红外探测模块，我们使用的是简便易用的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FC-51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02E3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38350" y="1848485"/>
            <a:ext cx="8114665" cy="76200"/>
          </a:xfrm>
          <a:prstGeom prst="rect">
            <a:avLst/>
          </a:prstGeom>
          <a:solidFill>
            <a:srgbClr val="30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226810" y="2402840"/>
            <a:ext cx="3926205" cy="2414270"/>
          </a:xfrm>
          <a:prstGeom prst="roundRect">
            <a:avLst>
              <a:gd name="adj" fmla="val 7059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5" name="文本框1"/>
          <p:cNvSpPr txBox="1"/>
          <p:nvPr/>
        </p:nvSpPr>
        <p:spPr>
          <a:xfrm>
            <a:off x="6320155" y="2579370"/>
            <a:ext cx="374015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该模块在前方有障碍物时且返回的红外线的强度达到阈值时，便可被红外接收管捕捉到，并返回一个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低电平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，且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距离阈值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是可以通过滑动变阻器调节的。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通过该模块，我们给小车添加了检测到障碍物时，停下、给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PC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端蓝牙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发送检测到障碍信息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PC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端接收到后即可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更新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预先规划好的另一条路径。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9" name="图片 8" descr="c61c1935c29b5a33fa53cae96a1e13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2830195"/>
            <a:ext cx="2982595" cy="17754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66479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582161" y="288328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小车的精确控制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ccuracy control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1"/>
          <p:cNvSpPr txBox="1"/>
          <p:nvPr/>
        </p:nvSpPr>
        <p:spPr>
          <a:xfrm>
            <a:off x="2039620" y="1203325"/>
            <a:ext cx="811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为了降低小车的硬件造价，拟采用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精确控制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的方式使得小车能够正常且准确地根据规划的路径行进，这也是我们的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主要工作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难点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之一。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02E3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38350" y="1848485"/>
            <a:ext cx="8114665" cy="76200"/>
          </a:xfrm>
          <a:prstGeom prst="rect">
            <a:avLst/>
          </a:prstGeom>
          <a:solidFill>
            <a:srgbClr val="30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039620" y="2653030"/>
            <a:ext cx="8114665" cy="3358515"/>
          </a:xfrm>
          <a:prstGeom prst="roundRect">
            <a:avLst>
              <a:gd name="adj" fmla="val 7059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5" name="文本框1"/>
          <p:cNvSpPr txBox="1"/>
          <p:nvPr/>
        </p:nvSpPr>
        <p:spPr>
          <a:xfrm>
            <a:off x="2038350" y="2118360"/>
            <a:ext cx="56851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将小车的行走拆解成两部分进行：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直行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转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0" name="文本框1"/>
          <p:cNvSpPr txBox="1"/>
          <p:nvPr/>
        </p:nvSpPr>
        <p:spPr>
          <a:xfrm>
            <a:off x="2305050" y="2817495"/>
            <a:ext cx="756094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直行部分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：首先尝试通过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Tachometer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返回的左右两个轮子的圈数进行控制（转速在之前已经被否决了），但是转速不够精准，容易走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S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型。考虑到赛道并不很宽，所以最终选择通过陀螺仪返回的角度进行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PID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控制，在单次直行的过程中取得了较好的效果。但是在赛道上容易出现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直行结束时打滑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的情况，导致相对角度出现偏差。由于我们采用相对角度进行修偏，这样的问题会对后续的行进造成很大的影响。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转弯部分：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首先尝试直接通过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开环调节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参数，效果十分不理想，很难取得精确的效果。在此时我们尝试使用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绝对角度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进行调整，但是没有取得理想的效果，而且反而影响到了直行的情况。故通过查阅不同的资料，以及进行很多尝试，最终我们自创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了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“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抽搐算法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，完美的解决了角度旋转偏差过大的问题。在此基础上，我们想到可以通过相同的方法调节直行结束的角度，如此完善了整体的算法，最终也在赛道上取得了很好的效果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66479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85361" y="28832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用户提示模块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User prompt module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1"/>
          <p:cNvSpPr txBox="1"/>
          <p:nvPr/>
        </p:nvSpPr>
        <p:spPr>
          <a:xfrm>
            <a:off x="2039620" y="1203325"/>
            <a:ext cx="811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考虑到盲人的特殊性质，我们为小车添加了用户提示交互模块，包括两个部分：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蜂鸣器模块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LED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模块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02E3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38350" y="1848485"/>
            <a:ext cx="8114665" cy="76200"/>
          </a:xfrm>
          <a:prstGeom prst="rect">
            <a:avLst/>
          </a:prstGeom>
          <a:solidFill>
            <a:srgbClr val="30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1" name="图片 10" descr="C:/Users/q7423/AppData/Local/Temp/picturescale_20210710085730/output_20210710085733.jpgoutput_202107100857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2255520"/>
            <a:ext cx="3422650" cy="3326130"/>
          </a:xfrm>
          <a:prstGeom prst="rect">
            <a:avLst/>
          </a:prstGeom>
        </p:spPr>
      </p:pic>
      <p:pic>
        <p:nvPicPr>
          <p:cNvPr id="16" name="图片 15" descr="63a12007b1aa01c6c5f8b6d492006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30" y="2184400"/>
            <a:ext cx="3870960" cy="165862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6475730" y="4105275"/>
            <a:ext cx="3890645" cy="2174875"/>
          </a:xfrm>
          <a:prstGeom prst="roundRect">
            <a:avLst>
              <a:gd name="adj" fmla="val 7059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8" name="文本框1"/>
          <p:cNvSpPr txBox="1"/>
          <p:nvPr/>
        </p:nvSpPr>
        <p:spPr>
          <a:xfrm>
            <a:off x="6567805" y="4285615"/>
            <a:ext cx="370649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由于板子无法直接带动蜂鸣器，我们为蜂鸣器模块搭建了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电流放大模拟电路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，并通过板子设置的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PWM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来改变蜂鸣器的声音音调和持续时间，以在到达目的地时演奏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“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电子音乐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，以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提示盲人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LED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采用的是板子自带的三色灯，以此灯的亮来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提醒路人注意避让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400194" y="1847700"/>
            <a:ext cx="339161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RART 03</a:t>
            </a:r>
            <a:endParaRPr kumimoji="0" lang="en-US" altLang="zh-CN" sz="6000" b="1" i="0" u="none" strike="noStrike" kern="1200" cap="none" spc="0" normalizeH="0" baseline="0" noProof="0" dirty="0">
              <a:ln w="0"/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198744" y="2863363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152154" y="2955696"/>
            <a:ext cx="588769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工作成果展示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198744" y="3986484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85361" y="28832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工作成果展示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Work result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PPT展示 (2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38985" y="1261110"/>
            <a:ext cx="8114665" cy="4938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400194" y="1847700"/>
            <a:ext cx="339161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RART 04</a:t>
            </a:r>
            <a:endParaRPr kumimoji="0" lang="en-US" altLang="zh-CN" sz="6000" b="1" i="0" u="none" strike="noStrike" kern="1200" cap="none" spc="0" normalizeH="0" baseline="0" noProof="0" dirty="0">
              <a:ln w="0"/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198744" y="2863363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152154" y="2955696"/>
            <a:ext cx="588769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工作分配简介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198744" y="3986484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 rot="5400000">
            <a:off x="2996226" y="-2987970"/>
            <a:ext cx="6199546" cy="12191999"/>
          </a:xfrm>
          <a:custGeom>
            <a:avLst/>
            <a:gdLst>
              <a:gd name="connsiteX0" fmla="*/ 0 w 6199546"/>
              <a:gd name="connsiteY0" fmla="*/ 12191999 h 12191999"/>
              <a:gd name="connsiteX1" fmla="*/ 0 w 6199546"/>
              <a:gd name="connsiteY1" fmla="*/ 0 h 12191999"/>
              <a:gd name="connsiteX2" fmla="*/ 2900886 w 6199546"/>
              <a:gd name="connsiteY2" fmla="*/ 0 h 12191999"/>
              <a:gd name="connsiteX3" fmla="*/ 6199546 w 6199546"/>
              <a:gd name="connsiteY3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9546" h="12191999">
                <a:moveTo>
                  <a:pt x="0" y="12191999"/>
                </a:moveTo>
                <a:lnTo>
                  <a:pt x="0" y="0"/>
                </a:lnTo>
                <a:lnTo>
                  <a:pt x="2900886" y="0"/>
                </a:lnTo>
                <a:lnTo>
                  <a:pt x="6199546" y="12191999"/>
                </a:lnTo>
                <a:close/>
              </a:path>
            </a:pathLst>
          </a:custGeom>
          <a:solidFill>
            <a:srgbClr val="F6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角 7"/>
          <p:cNvSpPr/>
          <p:nvPr/>
        </p:nvSpPr>
        <p:spPr>
          <a:xfrm>
            <a:off x="2419343" y="2826719"/>
            <a:ext cx="786241" cy="786241"/>
          </a:xfrm>
          <a:prstGeom prst="roundRect">
            <a:avLst>
              <a:gd name="adj" fmla="val 8334"/>
            </a:avLst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阿里汉仪智能黑体" panose="00020600040101010101" pitchFamily="18" charset="-122"/>
                <a:cs typeface="Aharoni" panose="02010803020104030203" pitchFamily="2" charset="-79"/>
              </a:rPr>
              <a:t>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阿里汉仪智能黑体" panose="00020600040101010101" pitchFamily="18" charset="-122"/>
              <a:cs typeface="Aharoni" panose="02010803020104030203" pitchFamily="2" charset="-79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75991" y="2877406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应用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背景及场景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07080" y="3290570"/>
            <a:ext cx="284543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A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pplication background and scenarios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6926383" y="2826719"/>
            <a:ext cx="786241" cy="786241"/>
          </a:xfrm>
          <a:prstGeom prst="roundRect">
            <a:avLst>
              <a:gd name="adj" fmla="val 8334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阿里汉仪智能黑体" panose="00020600040101010101" pitchFamily="18" charset="-122"/>
                <a:cs typeface="Aharoni" panose="02010803020104030203" pitchFamily="2" charset="-79"/>
              </a:rPr>
              <a:t>2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阿里汉仪智能黑体" panose="00020600040101010101" pitchFamily="18" charset="-122"/>
              <a:cs typeface="Aharoni" panose="02010803020104030203" pitchFamily="2" charset="-79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83031" y="2877406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工作内容回顾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13823" y="3290500"/>
            <a:ext cx="222456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Review of work content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2419343" y="4154174"/>
            <a:ext cx="786241" cy="786241"/>
          </a:xfrm>
          <a:prstGeom prst="roundRect">
            <a:avLst>
              <a:gd name="adj" fmla="val 8334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阿里汉仪智能黑体" panose="00020600040101010101" pitchFamily="18" charset="-122"/>
                <a:cs typeface="Aharoni" panose="02010803020104030203" pitchFamily="2" charset="-79"/>
              </a:rPr>
              <a:t>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阿里汉仪智能黑体" panose="00020600040101010101" pitchFamily="18" charset="-122"/>
              <a:cs typeface="Aharoni" panose="02010803020104030203" pitchFamily="2" charset="-79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275991" y="4204861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工作成果展示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06783" y="4617955"/>
            <a:ext cx="222456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Display of Work Achievements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6926383" y="4154174"/>
            <a:ext cx="786241" cy="786241"/>
          </a:xfrm>
          <a:prstGeom prst="roundRect">
            <a:avLst>
              <a:gd name="adj" fmla="val 8334"/>
            </a:avLst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阿里汉仪智能黑体" panose="00020600040101010101" pitchFamily="18" charset="-122"/>
                <a:cs typeface="Aharoni" panose="02010803020104030203" pitchFamily="2" charset="-79"/>
              </a:rPr>
              <a:t>4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阿里汉仪智能黑体" panose="00020600040101010101" pitchFamily="18" charset="-122"/>
              <a:cs typeface="Aharoni" panose="02010803020104030203" pitchFamily="2" charset="-79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783031" y="4204861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工作分配简介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813823" y="4617955"/>
            <a:ext cx="222456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Work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等线" panose="02010600030101010101" charset="-122"/>
                <a:ea typeface="等线" panose="02010600030101010101" charset="-122"/>
              </a:rPr>
              <a:t> Assignment Introduction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747763" y="659156"/>
            <a:ext cx="2696472" cy="1200329"/>
            <a:chOff x="3624815" y="773885"/>
            <a:chExt cx="2696472" cy="1200329"/>
          </a:xfrm>
        </p:grpSpPr>
        <p:sp>
          <p:nvSpPr>
            <p:cNvPr id="45" name="矩形 44"/>
            <p:cNvSpPr/>
            <p:nvPr/>
          </p:nvSpPr>
          <p:spPr>
            <a:xfrm>
              <a:off x="3755507" y="1441174"/>
              <a:ext cx="2435087" cy="433505"/>
            </a:xfrm>
            <a:prstGeom prst="rect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624815" y="773885"/>
              <a:ext cx="26964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7200" b="0" i="0" u="none" strike="noStrike" kern="800" cap="none" spc="800" normalizeH="0" baseline="0" noProof="0" dirty="0">
                  <a:ln>
                    <a:noFill/>
                  </a:ln>
                  <a:solidFill>
                    <a:srgbClr val="33335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目 录</a:t>
              </a:r>
              <a:endParaRPr kumimoji="0" lang="zh-CN" altLang="en-US" sz="23900" b="0" i="0" u="none" strike="noStrike" kern="800" cap="none" spc="80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85361" y="28832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工作分配简介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W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ork allocation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reeform 7"/>
          <p:cNvSpPr/>
          <p:nvPr/>
        </p:nvSpPr>
        <p:spPr bwMode="auto">
          <a:xfrm>
            <a:off x="5509510" y="1765385"/>
            <a:ext cx="1170173" cy="4480456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rgbClr val="33335E"/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5851315" y="2238556"/>
            <a:ext cx="163888" cy="164526"/>
          </a:xfrm>
          <a:prstGeom prst="ellipse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6218628" y="3460383"/>
            <a:ext cx="164526" cy="163888"/>
          </a:xfrm>
          <a:prstGeom prst="ellipse">
            <a:avLst/>
          </a:prstGeom>
          <a:solidFill>
            <a:srgbClr val="33335E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5842387" y="4382492"/>
            <a:ext cx="163888" cy="163888"/>
          </a:xfrm>
          <a:prstGeom prst="ellipse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6173352" y="5673190"/>
            <a:ext cx="164526" cy="163888"/>
          </a:xfrm>
          <a:prstGeom prst="ellipse">
            <a:avLst/>
          </a:prstGeom>
          <a:solidFill>
            <a:srgbClr val="33335E"/>
          </a:solidFill>
          <a:ln w="127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flipH="1">
            <a:off x="4822710" y="2321457"/>
            <a:ext cx="1028605" cy="0"/>
          </a:xfrm>
          <a:prstGeom prst="line">
            <a:avLst/>
          </a:prstGeom>
          <a:noFill/>
          <a:ln w="12700" cap="flat">
            <a:solidFill>
              <a:srgbClr val="33335E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flipH="1">
            <a:off x="6383154" y="3541370"/>
            <a:ext cx="1028605" cy="0"/>
          </a:xfrm>
          <a:prstGeom prst="line">
            <a:avLst/>
          </a:prstGeom>
          <a:noFill/>
          <a:ln w="12700" cap="flat">
            <a:solidFill>
              <a:srgbClr val="33335E"/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flipH="1">
            <a:off x="4385888" y="4464755"/>
            <a:ext cx="1457775" cy="0"/>
          </a:xfrm>
          <a:prstGeom prst="line">
            <a:avLst/>
          </a:prstGeom>
          <a:noFill/>
          <a:ln w="12700" cap="flat">
            <a:solidFill>
              <a:srgbClr val="33335E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 flipH="1">
            <a:off x="6335965" y="5756091"/>
            <a:ext cx="1027329" cy="0"/>
          </a:xfrm>
          <a:prstGeom prst="line">
            <a:avLst/>
          </a:prstGeom>
          <a:noFill/>
          <a:ln w="12700" cap="flat">
            <a:solidFill>
              <a:srgbClr val="33335E"/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095314" y="1941972"/>
            <a:ext cx="1186434" cy="1186862"/>
          </a:xfrm>
          <a:prstGeom prst="ellipse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cs"/>
                <a:sym typeface="思源黑体旧字形 ExtraLight" panose="020B0200000000000000" pitchFamily="34" charset="-128"/>
              </a:rPr>
              <a:t>曹展翔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917964" y="2935185"/>
            <a:ext cx="1186434" cy="1186862"/>
          </a:xfrm>
          <a:prstGeom prst="ellipse">
            <a:avLst/>
          </a:prstGeom>
          <a:solidFill>
            <a:srgbClr val="33335E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cs"/>
                <a:sym typeface="思源黑体旧字形 ExtraLight" panose="020B0200000000000000" pitchFamily="34" charset="-128"/>
              </a:rPr>
              <a:t>徐昕翃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094596" y="3871005"/>
            <a:ext cx="1186434" cy="1186862"/>
          </a:xfrm>
          <a:prstGeom prst="ellipse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cs"/>
                <a:sym typeface="思源黑体旧字形 ExtraLight" panose="020B0200000000000000" pitchFamily="34" charset="-128"/>
              </a:rPr>
              <a:t>明陈林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915775" y="4889087"/>
            <a:ext cx="1186434" cy="1186862"/>
          </a:xfrm>
          <a:prstGeom prst="ellipse">
            <a:avLst/>
          </a:prstGeom>
          <a:solidFill>
            <a:srgbClr val="33335E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+mn-cs"/>
                <a:sym typeface="思源黑体旧字形 ExtraLight" panose="020B0200000000000000" pitchFamily="34" charset="-128"/>
              </a:rPr>
              <a:t>付欣旺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+mn-cs"/>
              <a:sym typeface="思源黑体旧字形 ExtraLight" panose="020B0200000000000000" pitchFamily="34" charset="-128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812290" y="1860550"/>
            <a:ext cx="2752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电脑端控制程序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algn="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蓝牙模块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algn="r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图像预处理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7945" y="3067050"/>
            <a:ext cx="2752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数据分析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algn="l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路径规划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algn="l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蓝牙串口调试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59230" y="4003675"/>
            <a:ext cx="2752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陀螺仪模块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r"/>
            <a:r>
              <a:rPr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小角度精度调节算法</a:t>
            </a:r>
            <a:endParaRPr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r"/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蜂鸣器模块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594600" y="5295265"/>
            <a:ext cx="2752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场地设计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algn="l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场地搭建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algn="l"/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数据测量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 rot="5400000">
            <a:off x="2996226" y="-2996225"/>
            <a:ext cx="6199546" cy="12191999"/>
          </a:xfrm>
          <a:custGeom>
            <a:avLst/>
            <a:gdLst>
              <a:gd name="connsiteX0" fmla="*/ 0 w 6199546"/>
              <a:gd name="connsiteY0" fmla="*/ 12191999 h 12191999"/>
              <a:gd name="connsiteX1" fmla="*/ 0 w 6199546"/>
              <a:gd name="connsiteY1" fmla="*/ 0 h 12191999"/>
              <a:gd name="connsiteX2" fmla="*/ 2900886 w 6199546"/>
              <a:gd name="connsiteY2" fmla="*/ 0 h 12191999"/>
              <a:gd name="connsiteX3" fmla="*/ 6199546 w 6199546"/>
              <a:gd name="connsiteY3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9546" h="12191999">
                <a:moveTo>
                  <a:pt x="0" y="12191999"/>
                </a:moveTo>
                <a:lnTo>
                  <a:pt x="0" y="0"/>
                </a:lnTo>
                <a:lnTo>
                  <a:pt x="2900886" y="0"/>
                </a:lnTo>
                <a:lnTo>
                  <a:pt x="6199546" y="12191999"/>
                </a:lnTo>
                <a:close/>
              </a:path>
            </a:pathLst>
          </a:custGeom>
          <a:solidFill>
            <a:srgbClr val="F6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87793" y="2108773"/>
            <a:ext cx="7216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b="1" dirty="0">
                <a:solidFill>
                  <a:srgbClr val="33335E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感谢您的观看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96984" y="3622066"/>
            <a:ext cx="7998032" cy="61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There are many variations of passages of Lorem Ipsum available, but the  majority have suffered alteration some form, by injected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humour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, or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randomThere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are many variations of passages of Lorem Ipsum available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578985" y="4399280"/>
            <a:ext cx="3032760" cy="388620"/>
          </a:xfrm>
          <a:prstGeom prst="roundRect">
            <a:avLst>
              <a:gd name="adj" fmla="val 50000"/>
            </a:avLst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曹展翔 徐昕翃 明陈林 付欣旺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400194" y="1847700"/>
            <a:ext cx="339161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ea"/>
                <a:cs typeface="+mn-cs"/>
              </a:rPr>
              <a:t>RART 01</a:t>
            </a:r>
            <a:endParaRPr kumimoji="0" lang="en-US" altLang="zh-CN" sz="6000" b="1" i="0" u="none" strike="noStrike" kern="1200" cap="none" spc="0" normalizeH="0" baseline="0" noProof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198744" y="2863363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152154" y="2955696"/>
            <a:ext cx="588769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应用背景及场景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198744" y="3986484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1" y="28832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应用背景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Application background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-10160" y="1642110"/>
            <a:ext cx="4622800" cy="2912745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09840" y="1642110"/>
            <a:ext cx="4582160" cy="2912745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42398" y="2224086"/>
            <a:ext cx="3317131" cy="1539407"/>
            <a:chOff x="6834035" y="2278112"/>
            <a:chExt cx="3317131" cy="1539407"/>
          </a:xfrm>
        </p:grpSpPr>
        <p:sp>
          <p:nvSpPr>
            <p:cNvPr id="33" name="文本框1"/>
            <p:cNvSpPr txBox="1"/>
            <p:nvPr/>
          </p:nvSpPr>
          <p:spPr>
            <a:xfrm>
              <a:off x="6834035" y="2278112"/>
              <a:ext cx="22517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我国盲人人口基数大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34" name="文本框2"/>
            <p:cNvSpPr/>
            <p:nvPr/>
          </p:nvSpPr>
          <p:spPr>
            <a:xfrm>
              <a:off x="6834564" y="2710714"/>
              <a:ext cx="3316602" cy="1106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我国盲人数量在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2017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年就已经达到了惊人的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1700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多万。而现实生活中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盲道占用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，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盲道设计不合理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等现象层出不穷，往往出现盲道上堆满共享单车、盲道穿过墙壁、树木甚至窨井等现象。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40794" y="2214561"/>
            <a:ext cx="3319671" cy="1793407"/>
            <a:chOff x="6831495" y="2278112"/>
            <a:chExt cx="3319671" cy="1793407"/>
          </a:xfrm>
        </p:grpSpPr>
        <p:sp>
          <p:nvSpPr>
            <p:cNvPr id="36" name="文本框1"/>
            <p:cNvSpPr txBox="1"/>
            <p:nvPr/>
          </p:nvSpPr>
          <p:spPr>
            <a:xfrm>
              <a:off x="6831495" y="2278112"/>
              <a:ext cx="317119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盲人出行依然面临困难和风险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37" name="文本框2"/>
            <p:cNvSpPr/>
            <p:nvPr/>
          </p:nvSpPr>
          <p:spPr>
            <a:xfrm>
              <a:off x="6834564" y="2710714"/>
              <a:ext cx="3316602" cy="1360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据知乎上真实盲人描述，出行主要还是靠手机和盲杖，一般只是去自己熟悉的地方，陌生的地方出行只能靠导航，而且导航有时也不太准确，尤其使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描述方向时不太准确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，并且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不具备</a:t>
              </a:r>
              <a:r>
                <a:rPr lang="zh-CN" altLang="en-US" sz="11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ea"/>
                </a:rPr>
                <a:t>应对突发情况的能力</a:t>
              </a:r>
              <a:r>
                <a:rPr lang="zh-CN" altLang="en-US" sz="110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ea"/>
                </a:rPr>
                <a:t>。</a:t>
              </a:r>
              <a:endParaRPr lang="zh-CN" altLang="en-US" sz="110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ea"/>
              </a:endParaRPr>
            </a:p>
          </p:txBody>
        </p:sp>
      </p:grpSp>
      <p:sp>
        <p:nvSpPr>
          <p:cNvPr id="38" name="文本框1"/>
          <p:cNvSpPr txBox="1"/>
          <p:nvPr/>
        </p:nvSpPr>
        <p:spPr>
          <a:xfrm>
            <a:off x="3130549" y="5219869"/>
            <a:ext cx="5929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因此，我们希望能够设计一款成本低廉的智能盲人导航车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02E3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130550" y="5588000"/>
            <a:ext cx="5929630" cy="76200"/>
          </a:xfrm>
          <a:prstGeom prst="rect">
            <a:avLst/>
          </a:prstGeom>
          <a:solidFill>
            <a:srgbClr val="30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图片 8" descr="盲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2005" y="1660525"/>
            <a:ext cx="2967355" cy="28943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-1798" r="-2618"/>
          <a:stretch>
            <a:fillRect/>
          </a:stretch>
        </p:blipFill>
        <p:spPr>
          <a:xfrm>
            <a:off x="7595870" y="4008120"/>
            <a:ext cx="4610100" cy="523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5718175" y="1304925"/>
            <a:ext cx="4486910" cy="2793365"/>
          </a:xfrm>
          <a:prstGeom prst="roundRect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988561" y="288328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我们的设想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Our imagination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图片 8" descr="设想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2860" y="1124585"/>
            <a:ext cx="7065010" cy="5299075"/>
          </a:xfrm>
          <a:prstGeom prst="rect">
            <a:avLst/>
          </a:prstGeom>
        </p:spPr>
      </p:pic>
      <p:sp>
        <p:nvSpPr>
          <p:cNvPr id="50" name="文本框1"/>
          <p:cNvSpPr txBox="1"/>
          <p:nvPr/>
        </p:nvSpPr>
        <p:spPr>
          <a:xfrm>
            <a:off x="5920740" y="1451610"/>
            <a:ext cx="40824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云端：调用地图软件的接口，向手机端通过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WiFi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发送到达目的地的路径信息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手机端：通过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WiFi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接收到路径信息，转而向小车通过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蓝牙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发送运动信息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小车端：接收到信息后根据指令运动，如果遇到障碍，小车发出声音提示盲人，将障碍信息通过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蓝牙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发回手机，手机再向云端请求新的指令，更新指令。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1" y="28832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等效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模型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E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quivalent model</a:t>
            </a:r>
            <a:endParaRPr lang="en-US" altLang="zh-CN" sz="1200" dirty="0">
              <a:solidFill>
                <a:prstClr val="white">
                  <a:lumMod val="50000"/>
                </a:prstClr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1"/>
          <p:cNvSpPr txBox="1"/>
          <p:nvPr/>
        </p:nvSpPr>
        <p:spPr>
          <a:xfrm>
            <a:off x="2900679" y="1306999"/>
            <a:ext cx="63893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由于时间和资源的限制，我们将设想等效为了一个等效模型：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02E3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900680" y="1675130"/>
            <a:ext cx="6389370" cy="76200"/>
          </a:xfrm>
          <a:prstGeom prst="rect">
            <a:avLst/>
          </a:prstGeom>
          <a:solidFill>
            <a:srgbClr val="30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0" name="图片 9" descr="等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435" y="1451610"/>
            <a:ext cx="10058400" cy="375666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529840" y="5405755"/>
            <a:ext cx="7129780" cy="793750"/>
          </a:xfrm>
          <a:prstGeom prst="roundRect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4" name="文本框1"/>
          <p:cNvSpPr txBox="1"/>
          <p:nvPr/>
        </p:nvSpPr>
        <p:spPr>
          <a:xfrm>
            <a:off x="2723515" y="5511165"/>
            <a:ext cx="6741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我们将设想的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云端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等效为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PC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端的图像处理和路径规划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，将设想的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盲人手机端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等效为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PC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端的控制程序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UI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4963" y="333375"/>
            <a:ext cx="11522075" cy="6199547"/>
          </a:xfrm>
          <a:prstGeom prst="rect">
            <a:avLst/>
          </a:prstGeom>
          <a:noFill/>
          <a:ln w="381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10" name="平行四边形 9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平行四边形 10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7" name="平行四边形 16"/>
          <p:cNvSpPr/>
          <p:nvPr/>
        </p:nvSpPr>
        <p:spPr>
          <a:xfrm rot="20756560">
            <a:off x="10175377" y="3174139"/>
            <a:ext cx="2110749" cy="436696"/>
          </a:xfrm>
          <a:prstGeom prst="parallelogram">
            <a:avLst/>
          </a:prstGeom>
          <a:solidFill>
            <a:srgbClr val="E6E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平行四边形 17"/>
          <p:cNvSpPr/>
          <p:nvPr/>
        </p:nvSpPr>
        <p:spPr>
          <a:xfrm rot="20756560">
            <a:off x="11139174" y="3493037"/>
            <a:ext cx="1132302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平行四边形 18"/>
          <p:cNvSpPr/>
          <p:nvPr/>
        </p:nvSpPr>
        <p:spPr>
          <a:xfrm rot="20756560">
            <a:off x="-63870" y="2987931"/>
            <a:ext cx="570195" cy="377474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11248283" y="3912934"/>
            <a:ext cx="948405" cy="245592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-4690" y="2722030"/>
            <a:ext cx="811052" cy="210024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400194" y="1847700"/>
            <a:ext cx="339161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RART 02</a:t>
            </a:r>
            <a:endParaRPr kumimoji="0" lang="en-US" altLang="zh-CN" sz="6000" b="1" i="0" u="none" strike="noStrike" kern="1200" cap="none" spc="0" normalizeH="0" baseline="0" noProof="0" dirty="0">
              <a:ln w="0"/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198744" y="2863363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152154" y="2955696"/>
            <a:ext cx="588769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工作内容回顾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198744" y="3986484"/>
            <a:ext cx="579451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19700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785361" y="288328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工作内容回顾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Review of work content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2009640" y="4271991"/>
            <a:ext cx="8173990" cy="1"/>
          </a:xfrm>
          <a:prstGeom prst="line">
            <a:avLst/>
          </a:prstGeom>
          <a:ln w="76200">
            <a:solidFill>
              <a:srgbClr val="3333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799448" y="4132426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888130" y="4132426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rgbClr val="F5C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976812" y="4132426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065494" y="4132426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rgbClr val="F5C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文本框1"/>
          <p:cNvSpPr txBox="1"/>
          <p:nvPr/>
        </p:nvSpPr>
        <p:spPr>
          <a:xfrm>
            <a:off x="8308340" y="2224405"/>
            <a:ext cx="17919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sym typeface="+mn-ea"/>
              </a:rPr>
              <a:t>蓝牙通信模块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陀螺仪模块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4" name="文本框1"/>
          <p:cNvSpPr txBox="1"/>
          <p:nvPr/>
        </p:nvSpPr>
        <p:spPr>
          <a:xfrm>
            <a:off x="6240780" y="4660900"/>
            <a:ext cx="17506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小车精确控制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6" name="文本框1"/>
          <p:cNvSpPr txBox="1"/>
          <p:nvPr/>
        </p:nvSpPr>
        <p:spPr>
          <a:xfrm>
            <a:off x="8326120" y="4660900"/>
            <a:ext cx="1757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用户提示模块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2009640" y="1887566"/>
            <a:ext cx="8173990" cy="1"/>
          </a:xfrm>
          <a:prstGeom prst="line">
            <a:avLst/>
          </a:prstGeom>
          <a:ln w="76200">
            <a:solidFill>
              <a:srgbClr val="3333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2799448" y="1748001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888130" y="1748001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rgbClr val="F5C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976812" y="1748001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rgbClr val="3333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9065494" y="1748001"/>
            <a:ext cx="279133" cy="279133"/>
          </a:xfrm>
          <a:prstGeom prst="ellipse">
            <a:avLst/>
          </a:prstGeom>
          <a:solidFill>
            <a:schemeClr val="bg1"/>
          </a:solidFill>
          <a:ln w="76200">
            <a:solidFill>
              <a:srgbClr val="F5C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文本框1"/>
          <p:cNvSpPr txBox="1"/>
          <p:nvPr/>
        </p:nvSpPr>
        <p:spPr>
          <a:xfrm>
            <a:off x="2144515" y="2224450"/>
            <a:ext cx="15891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数据处理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5" name="文本框1"/>
          <p:cNvSpPr txBox="1"/>
          <p:nvPr/>
        </p:nvSpPr>
        <p:spPr>
          <a:xfrm>
            <a:off x="4027805" y="2224405"/>
            <a:ext cx="1996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迷宫骨架提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取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7" name="文本框1"/>
          <p:cNvSpPr txBox="1"/>
          <p:nvPr/>
        </p:nvSpPr>
        <p:spPr>
          <a:xfrm>
            <a:off x="6328758" y="2224450"/>
            <a:ext cx="15891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路径规划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9" name="文本框1"/>
          <p:cNvSpPr txBox="1"/>
          <p:nvPr/>
        </p:nvSpPr>
        <p:spPr>
          <a:xfrm>
            <a:off x="2144857" y="4660945"/>
            <a:ext cx="158911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PC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控制程序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9" name="文本框1"/>
          <p:cNvSpPr txBox="1"/>
          <p:nvPr/>
        </p:nvSpPr>
        <p:spPr>
          <a:xfrm>
            <a:off x="4131945" y="4660900"/>
            <a:ext cx="17919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sym typeface="+mn-ea"/>
              </a:rPr>
              <a:t>红外避障模块</a:t>
            </a:r>
            <a:endParaRPr lang="zh-CN" altLang="en-US" sz="2000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 flipV="1">
            <a:off x="-93229" y="5734017"/>
            <a:ext cx="2110749" cy="1015024"/>
            <a:chOff x="1178522" y="5593172"/>
            <a:chExt cx="2110749" cy="1015024"/>
          </a:xfrm>
        </p:grpSpPr>
        <p:sp>
          <p:nvSpPr>
            <p:cNvPr id="3" name="平行四边形 2"/>
            <p:cNvSpPr/>
            <p:nvPr/>
          </p:nvSpPr>
          <p:spPr>
            <a:xfrm rot="20756560">
              <a:off x="2289750" y="5593172"/>
              <a:ext cx="982630" cy="436696"/>
            </a:xfrm>
            <a:prstGeom prst="parallelogram">
              <a:avLst/>
            </a:prstGeom>
            <a:solidFill>
              <a:srgbClr val="333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平行四边形 3"/>
            <p:cNvSpPr/>
            <p:nvPr/>
          </p:nvSpPr>
          <p:spPr>
            <a:xfrm rot="20756560">
              <a:off x="1178522" y="6171500"/>
              <a:ext cx="2110749" cy="436696"/>
            </a:xfrm>
            <a:prstGeom prst="parallelogram">
              <a:avLst/>
            </a:prstGeom>
            <a:solidFill>
              <a:srgbClr val="F5C0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V="1">
            <a:off x="-1" y="5266479"/>
            <a:ext cx="2305051" cy="596900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平行四边形 5"/>
          <p:cNvSpPr/>
          <p:nvPr/>
        </p:nvSpPr>
        <p:spPr>
          <a:xfrm rot="20756560">
            <a:off x="11286605" y="112799"/>
            <a:ext cx="982630" cy="436696"/>
          </a:xfrm>
          <a:prstGeom prst="parallelogram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平行四边形 6"/>
          <p:cNvSpPr/>
          <p:nvPr/>
        </p:nvSpPr>
        <p:spPr>
          <a:xfrm rot="20756560">
            <a:off x="10175377" y="691127"/>
            <a:ext cx="2110749" cy="436696"/>
          </a:xfrm>
          <a:prstGeom prst="parallelogram">
            <a:avLst/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0346635" y="977223"/>
            <a:ext cx="1832521" cy="474536"/>
          </a:xfrm>
          <a:prstGeom prst="line">
            <a:avLst/>
          </a:prstGeom>
          <a:ln>
            <a:solidFill>
              <a:srgbClr val="F5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191761" y="288328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335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rPr>
              <a:t>数据处理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3335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11927" y="758436"/>
            <a:ext cx="3968144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ata processing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25331" y="1061007"/>
            <a:ext cx="541338" cy="63329"/>
          </a:xfrm>
          <a:prstGeom prst="rect">
            <a:avLst/>
          </a:prstGeom>
          <a:solidFill>
            <a:srgbClr val="333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1"/>
          <p:cNvSpPr txBox="1"/>
          <p:nvPr/>
        </p:nvSpPr>
        <p:spPr>
          <a:xfrm>
            <a:off x="2038985" y="1203325"/>
            <a:ext cx="811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由于左右轮转速存在着差异，我们利用转速计返回的转速以及累积路程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(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)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2E3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对左轮和右轮进行了实验数据的拟合：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302E3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038985" y="1848485"/>
            <a:ext cx="8114665" cy="76200"/>
          </a:xfrm>
          <a:prstGeom prst="rect">
            <a:avLst/>
          </a:prstGeom>
          <a:solidFill>
            <a:srgbClr val="302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9" name="图片 8" descr="9460a09e396bea23754432f4caeea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985" y="2057400"/>
            <a:ext cx="4354830" cy="3266440"/>
          </a:xfrm>
          <a:prstGeom prst="rect">
            <a:avLst/>
          </a:prstGeom>
        </p:spPr>
      </p:pic>
      <p:pic>
        <p:nvPicPr>
          <p:cNvPr id="10" name="图片 9" descr="a279e7c97e2290d0b412a6c3a2baf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330" y="2085975"/>
            <a:ext cx="4277360" cy="320865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304415" y="5633085"/>
            <a:ext cx="8042275" cy="950595"/>
          </a:xfrm>
          <a:prstGeom prst="roundRect">
            <a:avLst>
              <a:gd name="adj" fmla="val 14963"/>
            </a:avLst>
          </a:prstGeom>
          <a:solidFill>
            <a:srgbClr val="F5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10510" y="5212715"/>
            <a:ext cx="2811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左右轮转速拟合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02120" y="5212715"/>
            <a:ext cx="2811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左右轮累积路程拟合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5" name="文本框1"/>
          <p:cNvSpPr txBox="1"/>
          <p:nvPr/>
        </p:nvSpPr>
        <p:spPr>
          <a:xfrm>
            <a:off x="2461895" y="5693410"/>
            <a:ext cx="77273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可以看到，转速计返回的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转速误差过大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累积路程拟合的却很好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，所以我们放弃了利用转速调整左右轮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PWM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，确定使用累积路程调整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PWM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供给。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而根据左右轮累积路程拟合的结果，我们也基本确定了左右轮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修偏参数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的大致值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思源黑体 CN Bold" panose="020B0800000000000000" pitchFamily="34" charset="-122"/>
                <a:cs typeface="+mn-cs"/>
              </a:rPr>
              <a:t>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076*3575*626*62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3153</Words>
  <Application>WPS 演示</Application>
  <PresentationFormat>宽屏</PresentationFormat>
  <Paragraphs>230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等线</vt:lpstr>
      <vt:lpstr>思源宋体 CN Medium</vt:lpstr>
      <vt:lpstr>Aharoni</vt:lpstr>
      <vt:lpstr>Yu Gothic UI Semibold</vt:lpstr>
      <vt:lpstr>阿里汉仪智能黑体</vt:lpstr>
      <vt:lpstr>思源黑体 CN Bold</vt:lpstr>
      <vt:lpstr>黑体</vt:lpstr>
      <vt:lpstr>思源黑体 CN Regular</vt:lpstr>
      <vt:lpstr>楷体</vt:lpstr>
      <vt:lpstr>微软雅黑</vt:lpstr>
      <vt:lpstr>Arial Unicode MS</vt:lpstr>
      <vt:lpstr>等线 Light</vt:lpstr>
      <vt:lpstr>Calibri</vt:lpstr>
      <vt:lpstr>思源黑体旧字形 ExtraLight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Epo ch</dc:creator>
  <cp:lastModifiedBy>2019011421</cp:lastModifiedBy>
  <cp:revision>21</cp:revision>
  <dcterms:created xsi:type="dcterms:W3CDTF">2020-08-13T07:19:00Z</dcterms:created>
  <dcterms:modified xsi:type="dcterms:W3CDTF">2021-07-10T01:06:03Z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2052-11.1.0.10214</vt:lpwstr>
  </property>
  <property fmtid="{D5CDD505-2E9C-101B-9397-08002B2CF9AE}" pid="3" name="KSOTemplateUUID">
    <vt:lpwstr>v1.0_mb_VQmAqE4C8As4gIB7tRuRsA==</vt:lpwstr>
  </property>
</Properties>
</file>